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0" autoAdjust="0"/>
    <p:restoredTop sz="94660"/>
  </p:normalViewPr>
  <p:slideViewPr>
    <p:cSldViewPr snapToGrid="0">
      <p:cViewPr varScale="1">
        <p:scale>
          <a:sx n="64" d="100"/>
          <a:sy n="64" d="100"/>
        </p:scale>
        <p:origin x="30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1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07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15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07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92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21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58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131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30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85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2C22D-4EAE-44BB-9472-1D5F540A3D9D}" type="datetimeFigureOut">
              <a:rPr lang="it-IT" smtClean="0"/>
              <a:t>21/10/2022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030BF-AAC3-47F6-9E70-C70924C679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75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A0551119-C314-4AD8-B10F-272871E53265}"/>
              </a:ext>
            </a:extLst>
          </p:cNvPr>
          <p:cNvSpPr/>
          <p:nvPr/>
        </p:nvSpPr>
        <p:spPr>
          <a:xfrm>
            <a:off x="608839" y="2089603"/>
            <a:ext cx="8383521" cy="52322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Progetto </a:t>
            </a:r>
            <a:r>
              <a:rPr lang="it-IT" sz="2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“</a:t>
            </a:r>
            <a:r>
              <a:rPr lang="en-US" sz="28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MAP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- </a:t>
            </a:r>
            <a:r>
              <a:rPr lang="en-US" sz="2800" dirty="0">
                <a:ln w="0"/>
                <a:solidFill>
                  <a:schemeClr val="tx1"/>
                </a:solidFill>
                <a:latin typeface="Garamond" charset="0"/>
                <a:ea typeface="Garamond" charset="0"/>
                <a:cs typeface="Garamond" charset="0"/>
              </a:rPr>
              <a:t>Metabolomics Approach for Prevention</a:t>
            </a:r>
            <a:r>
              <a:rPr lang="it-IT" sz="2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” </a:t>
            </a:r>
            <a:endParaRPr lang="it-IT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5D1BC6B7-504F-47B3-B6B2-6BF4F837D3E4}"/>
              </a:ext>
            </a:extLst>
          </p:cNvPr>
          <p:cNvSpPr/>
          <p:nvPr/>
        </p:nvSpPr>
        <p:spPr>
          <a:xfrm>
            <a:off x="767085" y="10524816"/>
            <a:ext cx="78165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latin typeface="Batang" panose="02030600000101010101" pitchFamily="18" charset="-127"/>
                <a:ea typeface="Batang" panose="02030600000101010101" pitchFamily="18" charset="-127"/>
              </a:rPr>
              <a:t>Progetto </a:t>
            </a:r>
            <a:r>
              <a:rPr lang="it-IT" sz="20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cofinanziato dal Fondo europeo di sviluppo regionale</a:t>
            </a:r>
            <a:endParaRPr lang="it-IT" sz="20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37901" y="3290880"/>
            <a:ext cx="838352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0" u="none" strike="noStrike" baseline="0" dirty="0" smtClean="0">
                <a:latin typeface="Garamond" charset="0"/>
                <a:ea typeface="Garamond" charset="0"/>
                <a:cs typeface="Garamond" charset="0"/>
              </a:rPr>
              <a:t>Descrizione del progetto</a:t>
            </a:r>
          </a:p>
          <a:p>
            <a:r>
              <a:rPr lang="it-IT" dirty="0" smtClean="0">
                <a:latin typeface="Garamond" charset="0"/>
                <a:ea typeface="Garamond" charset="0"/>
                <a:cs typeface="Garamond" charset="0"/>
              </a:rPr>
              <a:t>Progetto 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cofinanziato </a:t>
            </a:r>
            <a:r>
              <a:rPr lang="it-IT" dirty="0" smtClean="0">
                <a:latin typeface="Garamond" charset="0"/>
                <a:ea typeface="Garamond" charset="0"/>
                <a:cs typeface="Garamond" charset="0"/>
              </a:rPr>
              <a:t>dall’Unione Europea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, dallo Stato Italiano e dalla Regione Campania, </a:t>
            </a:r>
            <a:r>
              <a:rPr lang="it-IT" dirty="0" smtClean="0">
                <a:latin typeface="Garamond" charset="0"/>
                <a:ea typeface="Garamond" charset="0"/>
                <a:cs typeface="Garamond" charset="0"/>
              </a:rPr>
              <a:t>nell’ambito del 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POR Campania FESR </a:t>
            </a:r>
            <a:r>
              <a:rPr lang="it-IT" dirty="0" smtClean="0">
                <a:latin typeface="Garamond" charset="0"/>
                <a:ea typeface="Garamond" charset="0"/>
                <a:cs typeface="Garamond" charset="0"/>
              </a:rPr>
              <a:t>2014-2020, </a:t>
            </a:r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- </a:t>
            </a:r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O.S. 3.5 – Azione 3.5.2.  </a:t>
            </a:r>
            <a:r>
              <a:rPr lang="it-IT" dirty="0">
                <a:latin typeface="Garamond" panose="02020404030301010803" pitchFamily="18" charset="0"/>
              </a:rPr>
              <a:t>"Supporto a soluzioni ICT nei processi produttivi delle PMI, coerentemente con la strategia di </a:t>
            </a:r>
            <a:r>
              <a:rPr lang="it-IT" dirty="0" err="1">
                <a:latin typeface="Garamond" panose="02020404030301010803" pitchFamily="18" charset="0"/>
              </a:rPr>
              <a:t>smart</a:t>
            </a:r>
            <a:r>
              <a:rPr lang="it-IT" dirty="0">
                <a:latin typeface="Garamond" panose="02020404030301010803" pitchFamily="18" charset="0"/>
              </a:rPr>
              <a:t> </a:t>
            </a:r>
            <a:r>
              <a:rPr lang="it-IT" dirty="0" err="1">
                <a:latin typeface="Garamond" panose="02020404030301010803" pitchFamily="18" charset="0"/>
              </a:rPr>
              <a:t>specialization</a:t>
            </a:r>
            <a:r>
              <a:rPr lang="it-IT" dirty="0">
                <a:latin typeface="Garamond" panose="02020404030301010803" pitchFamily="18" charset="0"/>
              </a:rPr>
              <a:t>, con particolare riferimento a: commercio elettronico, </a:t>
            </a:r>
            <a:r>
              <a:rPr lang="it-IT" dirty="0" err="1">
                <a:latin typeface="Garamond" panose="02020404030301010803" pitchFamily="18" charset="0"/>
              </a:rPr>
              <a:t>cloud</a:t>
            </a:r>
            <a:r>
              <a:rPr lang="it-IT" dirty="0">
                <a:latin typeface="Garamond" panose="02020404030301010803" pitchFamily="18" charset="0"/>
              </a:rPr>
              <a:t> </a:t>
            </a:r>
            <a:r>
              <a:rPr lang="it-IT" dirty="0" err="1" smtClean="0">
                <a:latin typeface="Garamond" panose="02020404030301010803" pitchFamily="18" charset="0"/>
              </a:rPr>
              <a:t>computing</a:t>
            </a:r>
            <a:r>
              <a:rPr lang="it-IT" dirty="0" smtClean="0">
                <a:latin typeface="Garamond" panose="02020404030301010803" pitchFamily="18" charset="0"/>
              </a:rPr>
              <a:t>, manifattura </a:t>
            </a:r>
            <a:r>
              <a:rPr lang="it-IT" dirty="0">
                <a:latin typeface="Garamond" panose="02020404030301010803" pitchFamily="18" charset="0"/>
              </a:rPr>
              <a:t>digitale e sicurezza informatica" </a:t>
            </a:r>
            <a:r>
              <a:rPr lang="it-IT" dirty="0" smtClean="0">
                <a:latin typeface="Garamond" panose="02020404030301010803" pitchFamily="18" charset="0"/>
              </a:rPr>
              <a:t>Avviso </a:t>
            </a:r>
            <a:r>
              <a:rPr lang="it-IT" dirty="0">
                <a:latin typeface="Garamond" panose="02020404030301010803" pitchFamily="18" charset="0"/>
              </a:rPr>
              <a:t>per la concessione di contributi a </a:t>
            </a:r>
            <a:r>
              <a:rPr lang="it-IT" dirty="0" smtClean="0">
                <a:latin typeface="Garamond" panose="02020404030301010803" pitchFamily="18" charset="0"/>
              </a:rPr>
              <a:t>favore delle </a:t>
            </a:r>
            <a:r>
              <a:rPr lang="it-IT" dirty="0">
                <a:latin typeface="Garamond" panose="02020404030301010803" pitchFamily="18" charset="0"/>
              </a:rPr>
              <a:t>Micro, Piccole e Medie Imprese per l’attuazione di processi di innovazione </a:t>
            </a:r>
            <a:r>
              <a:rPr lang="it-IT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panose="02020404030301010803" pitchFamily="18" charset="0"/>
                <a:ea typeface="Garamond" charset="0"/>
                <a:cs typeface="Garamond" charset="0"/>
              </a:rPr>
              <a:t>. </a:t>
            </a:r>
          </a:p>
          <a:p>
            <a:r>
              <a:rPr lang="it-IT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CUP: </a:t>
            </a:r>
            <a:r>
              <a:rPr lang="it-IT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B59J21002760007</a:t>
            </a:r>
            <a:r>
              <a:rPr lang="it-IT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/>
            </a:r>
            <a:b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</a:br>
            <a:endParaRPr lang="it-IT" b="1" i="0" u="none" strike="noStrike" baseline="0" dirty="0" smtClean="0">
              <a:latin typeface="Garamond" charset="0"/>
              <a:ea typeface="Garamond" charset="0"/>
              <a:cs typeface="Garamond" charset="0"/>
            </a:endParaRPr>
          </a:p>
          <a:p>
            <a:r>
              <a:rPr lang="it-IT" b="1" i="0" u="none" strike="noStrike" baseline="0" dirty="0" smtClean="0">
                <a:latin typeface="Garamond" charset="0"/>
                <a:ea typeface="Garamond" charset="0"/>
                <a:cs typeface="Garamond" charset="0"/>
              </a:rPr>
              <a:t>Obiettivi</a:t>
            </a:r>
          </a:p>
          <a:p>
            <a:pPr algn="just"/>
            <a:r>
              <a:rPr lang="it-IT" dirty="0" smtClean="0">
                <a:ln w="0"/>
                <a:latin typeface="Garamond" charset="0"/>
                <a:ea typeface="Garamond" charset="0"/>
                <a:cs typeface="Garamond" charset="0"/>
              </a:rPr>
              <a:t>Realizzazione di </a:t>
            </a:r>
            <a:r>
              <a:rPr lang="it-IT" dirty="0">
                <a:ln w="0"/>
                <a:latin typeface="Garamond" charset="0"/>
                <a:ea typeface="Garamond" charset="0"/>
                <a:cs typeface="Garamond" charset="0"/>
              </a:rPr>
              <a:t>un investimento </a:t>
            </a:r>
            <a:r>
              <a:rPr lang="it-IT" dirty="0" smtClean="0">
                <a:ln w="0"/>
                <a:latin typeface="Garamond" charset="0"/>
                <a:ea typeface="Garamond" charset="0"/>
                <a:cs typeface="Garamond" charset="0"/>
              </a:rPr>
              <a:t>produttivo mirato alla industrializzazione di test diagnostici di ultima generazione, predittivi e non invasivi, sviluppati </a:t>
            </a:r>
            <a:r>
              <a:rPr lang="it-IT" dirty="0">
                <a:ln w="0"/>
                <a:latin typeface="Garamond" charset="0"/>
                <a:ea typeface="Garamond" charset="0"/>
                <a:cs typeface="Garamond" charset="0"/>
              </a:rPr>
              <a:t>mediante tecniche </a:t>
            </a:r>
            <a:r>
              <a:rPr lang="it-IT" dirty="0" err="1">
                <a:ln w="0"/>
                <a:latin typeface="Garamond" charset="0"/>
                <a:ea typeface="Garamond" charset="0"/>
                <a:cs typeface="Garamond" charset="0"/>
              </a:rPr>
              <a:t>metabolomiche</a:t>
            </a:r>
            <a:r>
              <a:rPr lang="it-IT" dirty="0">
                <a:ln w="0"/>
                <a:latin typeface="Garamond" charset="0"/>
                <a:ea typeface="Garamond" charset="0"/>
                <a:cs typeface="Garamond" charset="0"/>
              </a:rPr>
              <a:t>, machine </a:t>
            </a:r>
            <a:r>
              <a:rPr lang="it-IT" dirty="0" err="1">
                <a:ln w="0"/>
                <a:latin typeface="Garamond" charset="0"/>
                <a:ea typeface="Garamond" charset="0"/>
                <a:cs typeface="Garamond" charset="0"/>
              </a:rPr>
              <a:t>learnind</a:t>
            </a:r>
            <a:r>
              <a:rPr lang="it-IT" dirty="0">
                <a:ln w="0"/>
                <a:latin typeface="Garamond" charset="0"/>
                <a:ea typeface="Garamond" charset="0"/>
                <a:cs typeface="Garamond" charset="0"/>
              </a:rPr>
              <a:t> e data </a:t>
            </a:r>
            <a:r>
              <a:rPr lang="it-IT" dirty="0" err="1">
                <a:ln w="0"/>
                <a:latin typeface="Garamond" charset="0"/>
                <a:ea typeface="Garamond" charset="0"/>
                <a:cs typeface="Garamond" charset="0"/>
              </a:rPr>
              <a:t>mining</a:t>
            </a:r>
            <a:r>
              <a:rPr lang="it-IT" dirty="0">
                <a:ln w="0"/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it-IT" dirty="0" err="1">
                <a:ln w="0"/>
                <a:latin typeface="Garamond" charset="0"/>
                <a:ea typeface="Garamond" charset="0"/>
                <a:cs typeface="Garamond" charset="0"/>
              </a:rPr>
              <a:t>based</a:t>
            </a:r>
            <a:r>
              <a:rPr lang="it-IT" dirty="0">
                <a:ln w="0"/>
                <a:latin typeface="Garamond" charset="0"/>
                <a:ea typeface="Garamond" charset="0"/>
                <a:cs typeface="Garamond" charset="0"/>
              </a:rPr>
              <a:t>. </a:t>
            </a:r>
            <a:endParaRPr lang="it-IT" dirty="0" smtClean="0">
              <a:ln w="0"/>
              <a:latin typeface="Garamond" charset="0"/>
              <a:ea typeface="Garamond" charset="0"/>
              <a:cs typeface="Garamond" charset="0"/>
            </a:endParaRPr>
          </a:p>
          <a:p>
            <a:pPr algn="just"/>
            <a:endParaRPr lang="it-IT" dirty="0" smtClean="0">
              <a:latin typeface="Garamond" charset="0"/>
              <a:ea typeface="Garamond" charset="0"/>
              <a:cs typeface="Garamond" charset="0"/>
            </a:endParaRPr>
          </a:p>
          <a:p>
            <a:r>
              <a:rPr lang="it-IT" b="1" i="0" u="none" strike="noStrike" baseline="0" dirty="0" smtClean="0">
                <a:latin typeface="Garamond" charset="0"/>
                <a:ea typeface="Garamond" charset="0"/>
                <a:cs typeface="Garamond" charset="0"/>
              </a:rPr>
              <a:t>Risultati</a:t>
            </a: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Nascita di una infrastruttura regionale, multidisciplinare, deputata alla esecuzione sistemica ed alla somministrazione di test diagnostici innovativi nell’ambito della prevenzione primaria e della sanità pubblica.</a:t>
            </a:r>
            <a:endParaRPr lang="it-IT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xmlns="" id="{1FAEA8E2-B56A-4FE5-9EE8-A514FDC06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47" y="11248067"/>
            <a:ext cx="7776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xmlns="" id="{77FA3B5E-CB66-4025-83D0-5C30F6EFB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827" y="11360016"/>
            <a:ext cx="9576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xmlns="" id="{AA0EBB01-C1F6-4F51-8D71-21B883FCB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736" y="11360016"/>
            <a:ext cx="1188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>
            <a:extLst>
              <a:ext uri="{FF2B5EF4-FFF2-40B4-BE49-F238E27FC236}">
                <a16:creationId xmlns:a16="http://schemas.microsoft.com/office/drawing/2014/main" xmlns="" id="{DF6D8F4B-196B-41F8-90BD-7C94BA483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492" y="11360016"/>
            <a:ext cx="11304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53416" y="0"/>
            <a:ext cx="354864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07574" y="10176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60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01" y="410985"/>
            <a:ext cx="2145056" cy="1118180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27876" y="526351"/>
            <a:ext cx="2145448" cy="1002813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2057" y="429561"/>
            <a:ext cx="1969484" cy="112995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696507" y="9077672"/>
            <a:ext cx="2320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Capofila: </a:t>
            </a:r>
            <a:r>
              <a:rPr lang="it-IT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Hosmotic</a:t>
            </a:r>
            <a:r>
              <a:rPr lang="it-IT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it-IT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charset="0"/>
                <a:ea typeface="Garamond" charset="0"/>
                <a:cs typeface="Garamond" charset="0"/>
              </a:rPr>
              <a:t>srl</a:t>
            </a:r>
            <a:endParaRPr lang="it-IT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868" y="8155464"/>
            <a:ext cx="2019640" cy="2019640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137" y="8628308"/>
            <a:ext cx="2876422" cy="111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17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112</Words>
  <Application>Microsoft Office PowerPoint</Application>
  <PresentationFormat>Formato A3 (297x420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Andalus</vt:lpstr>
      <vt:lpstr>Arial</vt:lpstr>
      <vt:lpstr>Batang</vt:lpstr>
      <vt:lpstr>Calibri</vt:lpstr>
      <vt:lpstr>Calibri Light</vt:lpstr>
      <vt:lpstr>Garamond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Account Microsoft</cp:lastModifiedBy>
  <cp:revision>26</cp:revision>
  <dcterms:created xsi:type="dcterms:W3CDTF">2019-10-11T09:48:41Z</dcterms:created>
  <dcterms:modified xsi:type="dcterms:W3CDTF">2022-10-21T09:57:46Z</dcterms:modified>
</cp:coreProperties>
</file>