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10" autoAdjust="0"/>
    <p:restoredTop sz="94660"/>
  </p:normalViewPr>
  <p:slideViewPr>
    <p:cSldViewPr snapToGrid="0">
      <p:cViewPr varScale="1">
        <p:scale>
          <a:sx n="64" d="100"/>
          <a:sy n="64" d="100"/>
        </p:scale>
        <p:origin x="300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2C22D-4EAE-44BB-9472-1D5F540A3D9D}" type="datetimeFigureOut">
              <a:rPr lang="it-IT" smtClean="0"/>
              <a:t>21/10/2022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030BF-AAC3-47F6-9E70-C70924C679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715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2C22D-4EAE-44BB-9472-1D5F540A3D9D}" type="datetimeFigureOut">
              <a:rPr lang="it-IT" smtClean="0"/>
              <a:t>21/10/2022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030BF-AAC3-47F6-9E70-C70924C679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4077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2C22D-4EAE-44BB-9472-1D5F540A3D9D}" type="datetimeFigureOut">
              <a:rPr lang="it-IT" smtClean="0"/>
              <a:t>21/10/2022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030BF-AAC3-47F6-9E70-C70924C679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3154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2C22D-4EAE-44BB-9472-1D5F540A3D9D}" type="datetimeFigureOut">
              <a:rPr lang="it-IT" smtClean="0"/>
              <a:t>21/10/2022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030BF-AAC3-47F6-9E70-C70924C679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7078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2C22D-4EAE-44BB-9472-1D5F540A3D9D}" type="datetimeFigureOut">
              <a:rPr lang="it-IT" smtClean="0"/>
              <a:t>21/10/2022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030BF-AAC3-47F6-9E70-C70924C679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33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2C22D-4EAE-44BB-9472-1D5F540A3D9D}" type="datetimeFigureOut">
              <a:rPr lang="it-IT" smtClean="0"/>
              <a:t>21/10/2022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030BF-AAC3-47F6-9E70-C70924C679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2927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2C22D-4EAE-44BB-9472-1D5F540A3D9D}" type="datetimeFigureOut">
              <a:rPr lang="it-IT" smtClean="0"/>
              <a:t>21/10/2022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030BF-AAC3-47F6-9E70-C70924C679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7214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2C22D-4EAE-44BB-9472-1D5F540A3D9D}" type="datetimeFigureOut">
              <a:rPr lang="it-IT" smtClean="0"/>
              <a:t>21/10/2022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030BF-AAC3-47F6-9E70-C70924C679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3584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2C22D-4EAE-44BB-9472-1D5F540A3D9D}" type="datetimeFigureOut">
              <a:rPr lang="it-IT" smtClean="0"/>
              <a:t>21/10/2022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030BF-AAC3-47F6-9E70-C70924C679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1310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2C22D-4EAE-44BB-9472-1D5F540A3D9D}" type="datetimeFigureOut">
              <a:rPr lang="it-IT" smtClean="0"/>
              <a:t>21/10/2022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030BF-AAC3-47F6-9E70-C70924C679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0302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2C22D-4EAE-44BB-9472-1D5F540A3D9D}" type="datetimeFigureOut">
              <a:rPr lang="it-IT" smtClean="0"/>
              <a:t>21/10/2022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030BF-AAC3-47F6-9E70-C70924C679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7855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2C22D-4EAE-44BB-9472-1D5F540A3D9D}" type="datetimeFigureOut">
              <a:rPr lang="it-IT" smtClean="0"/>
              <a:t>21/10/2022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030BF-AAC3-47F6-9E70-C70924C679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2751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jpeg"/><Relationship Id="rId7" Type="http://schemas.openxmlformats.org/officeDocument/2006/relationships/image" Target="../media/image6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xmlns="" id="{A0551119-C314-4AD8-B10F-272871E53265}"/>
              </a:ext>
            </a:extLst>
          </p:cNvPr>
          <p:cNvSpPr/>
          <p:nvPr/>
        </p:nvSpPr>
        <p:spPr>
          <a:xfrm>
            <a:off x="648512" y="2606828"/>
            <a:ext cx="8383521" cy="892552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sz="2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aramond" charset="0"/>
                <a:ea typeface="Garamond" charset="0"/>
                <a:cs typeface="Garamond" charset="0"/>
              </a:rPr>
              <a:t>Progetto </a:t>
            </a:r>
            <a:r>
              <a:rPr lang="it-IT" sz="2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aramond" charset="0"/>
                <a:ea typeface="Garamond" charset="0"/>
                <a:cs typeface="Garamond" charset="0"/>
              </a:rPr>
              <a:t>“</a:t>
            </a:r>
            <a:r>
              <a:rPr lang="en-US" sz="2600" b="1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aramond" charset="0"/>
                <a:ea typeface="Garamond" charset="0"/>
                <a:cs typeface="Garamond" charset="0"/>
              </a:rPr>
              <a:t>MEDEA TEST</a:t>
            </a:r>
            <a:r>
              <a:rPr lang="en-US" sz="2600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aramond" charset="0"/>
                <a:ea typeface="Garamond" charset="0"/>
                <a:cs typeface="Garamond" charset="0"/>
              </a:rPr>
              <a:t> </a:t>
            </a:r>
            <a:r>
              <a:rPr lang="en-US" sz="2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aramond" charset="0"/>
                <a:ea typeface="Garamond" charset="0"/>
                <a:cs typeface="Garamond" charset="0"/>
              </a:rPr>
              <a:t>- Metabolomics for the Detection of Endometrial Adenocarcinoma</a:t>
            </a:r>
            <a:r>
              <a:rPr lang="it-IT" sz="2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aramond" charset="0"/>
                <a:ea typeface="Garamond" charset="0"/>
                <a:cs typeface="Garamond" charset="0"/>
              </a:rPr>
              <a:t>” </a:t>
            </a:r>
            <a:endParaRPr lang="it-IT" sz="32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5D1BC6B7-504F-47B3-B6B2-6BF4F837D3E4}"/>
              </a:ext>
            </a:extLst>
          </p:cNvPr>
          <p:cNvSpPr/>
          <p:nvPr/>
        </p:nvSpPr>
        <p:spPr>
          <a:xfrm>
            <a:off x="767085" y="10524816"/>
            <a:ext cx="78165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dirty="0">
                <a:latin typeface="Batang" panose="02030600000101010101" pitchFamily="18" charset="-127"/>
                <a:ea typeface="Batang" panose="02030600000101010101" pitchFamily="18" charset="-127"/>
              </a:rPr>
              <a:t>Progetto </a:t>
            </a:r>
            <a:r>
              <a:rPr lang="it-IT" sz="20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cofinanziato dal Fondo europeo di sviluppo regionale</a:t>
            </a:r>
            <a:endParaRPr lang="it-IT" sz="2000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648512" y="4071133"/>
            <a:ext cx="838352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i="0" u="none" strike="noStrike" baseline="0" dirty="0" smtClean="0">
                <a:latin typeface="Garamond" charset="0"/>
                <a:ea typeface="Garamond" charset="0"/>
                <a:cs typeface="Garamond" charset="0"/>
              </a:rPr>
              <a:t>Descrizione del progetto</a:t>
            </a:r>
          </a:p>
          <a:p>
            <a:r>
              <a:rPr lang="it-IT" dirty="0" smtClean="0">
                <a:latin typeface="Garamond" charset="0"/>
                <a:ea typeface="Garamond" charset="0"/>
                <a:cs typeface="Garamond" charset="0"/>
              </a:rPr>
              <a:t>Progetto </a:t>
            </a:r>
            <a:r>
              <a:rPr lang="it-IT" dirty="0">
                <a:latin typeface="Garamond" charset="0"/>
                <a:ea typeface="Garamond" charset="0"/>
                <a:cs typeface="Garamond" charset="0"/>
              </a:rPr>
              <a:t>cofinanziato </a:t>
            </a:r>
            <a:r>
              <a:rPr lang="it-IT" dirty="0" smtClean="0">
                <a:latin typeface="Garamond" charset="0"/>
                <a:ea typeface="Garamond" charset="0"/>
                <a:cs typeface="Garamond" charset="0"/>
              </a:rPr>
              <a:t>dall’Unione Europea</a:t>
            </a:r>
            <a:r>
              <a:rPr lang="it-IT" dirty="0">
                <a:latin typeface="Garamond" charset="0"/>
                <a:ea typeface="Garamond" charset="0"/>
                <a:cs typeface="Garamond" charset="0"/>
              </a:rPr>
              <a:t>, dallo Stato Italiano e dalla Regione Campania, </a:t>
            </a:r>
            <a:r>
              <a:rPr lang="it-IT" dirty="0" smtClean="0">
                <a:latin typeface="Garamond" charset="0"/>
                <a:ea typeface="Garamond" charset="0"/>
                <a:cs typeface="Garamond" charset="0"/>
              </a:rPr>
              <a:t>nell’ambito del </a:t>
            </a:r>
            <a:r>
              <a:rPr lang="it-IT" dirty="0">
                <a:latin typeface="Garamond" charset="0"/>
                <a:ea typeface="Garamond" charset="0"/>
                <a:cs typeface="Garamond" charset="0"/>
              </a:rPr>
              <a:t>POR Campania FESR </a:t>
            </a:r>
            <a:r>
              <a:rPr lang="it-IT" dirty="0" smtClean="0">
                <a:latin typeface="Garamond" charset="0"/>
                <a:ea typeface="Garamond" charset="0"/>
                <a:cs typeface="Garamond" charset="0"/>
              </a:rPr>
              <a:t>2014-2020, </a:t>
            </a:r>
            <a:r>
              <a:rPr lang="it-IT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aramond" charset="0"/>
                <a:ea typeface="Garamond" charset="0"/>
                <a:cs typeface="Garamond" charset="0"/>
              </a:rPr>
              <a:t>- O.S. 3.1 – Azione 3.1.1.  Avviso Pubblico per il sostegno alle MPMI Campane nella realizzazione di progetti di trasferimento </a:t>
            </a:r>
            <a:r>
              <a:rPr lang="it-IT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aramond" charset="0"/>
                <a:ea typeface="Garamond" charset="0"/>
                <a:cs typeface="Garamond" charset="0"/>
              </a:rPr>
              <a:t>tecnologico e </a:t>
            </a:r>
            <a:r>
              <a:rPr lang="it-IT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aramond" charset="0"/>
                <a:ea typeface="Garamond" charset="0"/>
                <a:cs typeface="Garamond" charset="0"/>
              </a:rPr>
              <a:t>industrializzazione</a:t>
            </a:r>
            <a:r>
              <a:rPr lang="it-IT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aramond" charset="0"/>
                <a:ea typeface="Garamond" charset="0"/>
                <a:cs typeface="Garamond" charset="0"/>
              </a:rPr>
              <a:t>. CUP: B77H22002460007 </a:t>
            </a:r>
            <a:r>
              <a:rPr lang="it-IT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aramond" charset="0"/>
                <a:ea typeface="Garamond" charset="0"/>
                <a:cs typeface="Garamond" charset="0"/>
              </a:rPr>
              <a:t/>
            </a:r>
            <a:br>
              <a:rPr lang="it-IT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aramond" charset="0"/>
                <a:ea typeface="Garamond" charset="0"/>
                <a:cs typeface="Garamond" charset="0"/>
              </a:rPr>
            </a:br>
            <a:endParaRPr lang="it-IT" b="1" i="0" u="none" strike="noStrike" baseline="0" dirty="0" smtClean="0">
              <a:latin typeface="Garamond" charset="0"/>
              <a:ea typeface="Garamond" charset="0"/>
              <a:cs typeface="Garamond" charset="0"/>
            </a:endParaRPr>
          </a:p>
          <a:p>
            <a:r>
              <a:rPr lang="it-IT" b="1" i="0" u="none" strike="noStrike" baseline="0" dirty="0" smtClean="0">
                <a:latin typeface="Garamond" charset="0"/>
                <a:ea typeface="Garamond" charset="0"/>
                <a:cs typeface="Garamond" charset="0"/>
              </a:rPr>
              <a:t>Obiettivi</a:t>
            </a:r>
          </a:p>
          <a:p>
            <a:pPr algn="just"/>
            <a:r>
              <a:rPr lang="it-IT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aramond" charset="0"/>
                <a:ea typeface="Garamond" charset="0"/>
                <a:cs typeface="Garamond" charset="0"/>
              </a:rPr>
              <a:t>Validazione ed industrializzazione di un innovativo Test di Screening (</a:t>
            </a:r>
            <a:r>
              <a:rPr lang="it-IT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aramond" charset="0"/>
                <a:ea typeface="Garamond" charset="0"/>
                <a:cs typeface="Garamond" charset="0"/>
              </a:rPr>
              <a:t>MedeaTest</a:t>
            </a:r>
            <a:r>
              <a:rPr lang="it-IT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aramond" charset="0"/>
                <a:ea typeface="Garamond" charset="0"/>
                <a:cs typeface="Garamond" charset="0"/>
              </a:rPr>
              <a:t>), non invasivo per la diagnosi precoce del carcinoma endometriale (KE) mediante un approccio basato su </a:t>
            </a:r>
            <a:r>
              <a:rPr lang="it-IT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aramond" charset="0"/>
                <a:ea typeface="Garamond" charset="0"/>
                <a:cs typeface="Garamond" charset="0"/>
              </a:rPr>
              <a:t>metabolomica</a:t>
            </a:r>
            <a:r>
              <a:rPr lang="it-IT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aramond" charset="0"/>
                <a:ea typeface="Garamond" charset="0"/>
                <a:cs typeface="Garamond" charset="0"/>
              </a:rPr>
              <a:t> ed intelligenza artificiale. </a:t>
            </a:r>
            <a:endParaRPr lang="it-IT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just"/>
            <a:endParaRPr lang="it-IT" dirty="0" smtClean="0">
              <a:latin typeface="Garamond" charset="0"/>
              <a:ea typeface="Garamond" charset="0"/>
              <a:cs typeface="Garamond" charset="0"/>
            </a:endParaRPr>
          </a:p>
          <a:p>
            <a:r>
              <a:rPr lang="it-IT" b="1" i="0" u="none" strike="noStrike" baseline="0" dirty="0" smtClean="0">
                <a:latin typeface="Garamond" charset="0"/>
                <a:ea typeface="Garamond" charset="0"/>
                <a:cs typeface="Garamond" charset="0"/>
              </a:rPr>
              <a:t>Risultati</a:t>
            </a:r>
          </a:p>
          <a:p>
            <a:pPr algn="just"/>
            <a:r>
              <a:rPr lang="it-IT" dirty="0">
                <a:latin typeface="Garamond" panose="02020404030301010803" pitchFamily="18" charset="0"/>
              </a:rPr>
              <a:t>L’obiettivo finale </a:t>
            </a:r>
            <a:r>
              <a:rPr lang="it-IT" dirty="0" smtClean="0">
                <a:latin typeface="Garamond" panose="02020404030301010803" pitchFamily="18" charset="0"/>
              </a:rPr>
              <a:t>è </a:t>
            </a:r>
            <a:r>
              <a:rPr lang="it-IT" dirty="0">
                <a:latin typeface="Garamond" panose="02020404030301010803" pitchFamily="18" charset="0"/>
              </a:rPr>
              <a:t>quello di </a:t>
            </a:r>
            <a:r>
              <a:rPr lang="it-IT" dirty="0" smtClean="0">
                <a:latin typeface="Garamond" panose="02020404030301010803" pitchFamily="18" charset="0"/>
              </a:rPr>
              <a:t>validare </a:t>
            </a:r>
            <a:r>
              <a:rPr lang="it-IT" b="1" dirty="0" err="1" smtClean="0">
                <a:latin typeface="Garamond" panose="02020404030301010803" pitchFamily="18" charset="0"/>
              </a:rPr>
              <a:t>MedeaTest</a:t>
            </a:r>
            <a:r>
              <a:rPr lang="it-IT" dirty="0" smtClean="0">
                <a:latin typeface="Garamond" panose="02020404030301010803" pitchFamily="18" charset="0"/>
              </a:rPr>
              <a:t> in </a:t>
            </a:r>
            <a:r>
              <a:rPr lang="it-IT" dirty="0">
                <a:latin typeface="Garamond" panose="02020404030301010803" pitchFamily="18" charset="0"/>
              </a:rPr>
              <a:t>ambito </a:t>
            </a:r>
            <a:r>
              <a:rPr lang="it-IT" dirty="0" smtClean="0">
                <a:latin typeface="Garamond" panose="02020404030301010803" pitchFamily="18" charset="0"/>
              </a:rPr>
              <a:t>clinico ed al contempo creare </a:t>
            </a:r>
            <a:r>
              <a:rPr lang="it-IT" dirty="0">
                <a:latin typeface="Garamond" panose="02020404030301010803" pitchFamily="18" charset="0"/>
              </a:rPr>
              <a:t>un classificatore unico o, al più, un sistema di classificazione gerarchico progressivo, in grado di realizzare una proposta per un sistema di screening oncologico multi-patologico</a:t>
            </a:r>
            <a:r>
              <a:rPr lang="it-IT" dirty="0" smtClean="0">
                <a:latin typeface="Garamond" panose="02020404030301010803" pitchFamily="18" charset="0"/>
              </a:rPr>
              <a:t>.</a:t>
            </a:r>
          </a:p>
        </p:txBody>
      </p:sp>
      <p:pic>
        <p:nvPicPr>
          <p:cNvPr id="13" name="Picture 2">
            <a:extLst>
              <a:ext uri="{FF2B5EF4-FFF2-40B4-BE49-F238E27FC236}">
                <a16:creationId xmlns="" xmlns:a16="http://schemas.microsoft.com/office/drawing/2014/main" id="{1FAEA8E2-B56A-4FE5-9EE8-A514FDC06B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447" y="11248067"/>
            <a:ext cx="7776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>
            <a:extLst>
              <a:ext uri="{FF2B5EF4-FFF2-40B4-BE49-F238E27FC236}">
                <a16:creationId xmlns="" xmlns:a16="http://schemas.microsoft.com/office/drawing/2014/main" id="{77FA3B5E-CB66-4025-83D0-5C30F6EFB2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1827" y="11360016"/>
            <a:ext cx="9576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">
            <a:extLst>
              <a:ext uri="{FF2B5EF4-FFF2-40B4-BE49-F238E27FC236}">
                <a16:creationId xmlns="" xmlns:a16="http://schemas.microsoft.com/office/drawing/2014/main" id="{AA0EBB01-C1F6-4F51-8D71-21B883FCB8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7736" y="11360016"/>
            <a:ext cx="1188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>
            <a:extLst>
              <a:ext uri="{FF2B5EF4-FFF2-40B4-BE49-F238E27FC236}">
                <a16:creationId xmlns="" xmlns:a16="http://schemas.microsoft.com/office/drawing/2014/main" id="{DF6D8F4B-196B-41F8-90BD-7C94BA483B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5492" y="11360016"/>
            <a:ext cx="11304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3353416" y="0"/>
            <a:ext cx="354864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1607574" y="10176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960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19" name="Immagine 1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901" y="526351"/>
            <a:ext cx="1923742" cy="1002813"/>
          </a:xfrm>
          <a:prstGeom prst="rect">
            <a:avLst/>
          </a:prstGeom>
        </p:spPr>
      </p:pic>
      <p:pic>
        <p:nvPicPr>
          <p:cNvPr id="20" name="Immagine 1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87855" y="526351"/>
            <a:ext cx="2145448" cy="1002813"/>
          </a:xfrm>
          <a:prstGeom prst="rect">
            <a:avLst/>
          </a:prstGeom>
        </p:spPr>
      </p:pic>
      <p:pic>
        <p:nvPicPr>
          <p:cNvPr id="21" name="Immagine 2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27736" y="457200"/>
            <a:ext cx="1969484" cy="1129950"/>
          </a:xfrm>
          <a:prstGeom prst="rect">
            <a:avLst/>
          </a:prstGeom>
        </p:spPr>
      </p:pic>
      <p:pic>
        <p:nvPicPr>
          <p:cNvPr id="22" name="Immagine 2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95492" y="999940"/>
            <a:ext cx="2209119" cy="387031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637901" y="9190800"/>
            <a:ext cx="23785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aramond" charset="0"/>
                <a:ea typeface="Garamond" charset="0"/>
                <a:cs typeface="Garamond" charset="0"/>
              </a:rPr>
              <a:t> Capofila</a:t>
            </a:r>
            <a:r>
              <a:rPr lang="it-IT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aramond" charset="0"/>
                <a:ea typeface="Garamond" charset="0"/>
                <a:cs typeface="Garamond" charset="0"/>
              </a:rPr>
              <a:t>: </a:t>
            </a:r>
            <a:r>
              <a:rPr lang="it-IT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aramond" charset="0"/>
                <a:ea typeface="Garamond" charset="0"/>
                <a:cs typeface="Garamond" charset="0"/>
              </a:rPr>
              <a:t>Hosmotic</a:t>
            </a:r>
            <a:r>
              <a:rPr lang="it-IT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aramond" charset="0"/>
                <a:ea typeface="Garamond" charset="0"/>
                <a:cs typeface="Garamond" charset="0"/>
              </a:rPr>
              <a:t> </a:t>
            </a:r>
            <a:r>
              <a:rPr lang="it-IT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aramond" charset="0"/>
                <a:ea typeface="Garamond" charset="0"/>
                <a:cs typeface="Garamond" charset="0"/>
              </a:rPr>
              <a:t>srl</a:t>
            </a:r>
            <a:endParaRPr lang="it-IT" b="1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7315" y="8318450"/>
            <a:ext cx="2331351" cy="2331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3177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</TotalTime>
  <Words>78</Words>
  <Application>Microsoft Office PowerPoint</Application>
  <PresentationFormat>Formato A3 (297x420 mm)</PresentationFormat>
  <Paragraphs>10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8" baseType="lpstr">
      <vt:lpstr>Andalus</vt:lpstr>
      <vt:lpstr>Arial</vt:lpstr>
      <vt:lpstr>Batang</vt:lpstr>
      <vt:lpstr>Calibri</vt:lpstr>
      <vt:lpstr>Calibri Light</vt:lpstr>
      <vt:lpstr>Garamond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Account Microsoft</cp:lastModifiedBy>
  <cp:revision>25</cp:revision>
  <dcterms:created xsi:type="dcterms:W3CDTF">2019-10-11T09:48:41Z</dcterms:created>
  <dcterms:modified xsi:type="dcterms:W3CDTF">2022-10-21T09:39:50Z</dcterms:modified>
</cp:coreProperties>
</file>